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993" autoAdjust="0"/>
  </p:normalViewPr>
  <p:slideViewPr>
    <p:cSldViewPr>
      <p:cViewPr>
        <p:scale>
          <a:sx n="36" d="100"/>
          <a:sy n="36" d="100"/>
        </p:scale>
        <p:origin x="-135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F341EA-C697-4F0B-922D-ABCA124D993C}" type="datetimeFigureOut">
              <a:rPr lang="en-US" smtClean="0"/>
              <a:t>4/19/2020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ADA644-4C30-4E63-BF15-E3F13AA2BC5D}" type="slidenum">
              <a:rPr lang="en-US" smtClean="0"/>
              <a:t>‹#›</a:t>
            </a:fld>
            <a:endParaRPr lang="en-US" dirty="0"/>
          </a:p>
        </p:txBody>
      </p:sp>
    </p:spTree>
    <p:extLst>
      <p:ext uri="{BB962C8B-B14F-4D97-AF65-F5344CB8AC3E}">
        <p14:creationId xmlns:p14="http://schemas.microsoft.com/office/powerpoint/2010/main" val="278785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Several studies have shown that the use of mass-reach health communication interventions is an effective communication intervention in reducing the rate of tobacco smoking among young adults and youths.  The intervention will rely on different communication channels to achieve the goals, objectives, and communication strategies.</a:t>
            </a:r>
          </a:p>
          <a:p>
            <a:endParaRPr lang="en-US" dirty="0"/>
          </a:p>
        </p:txBody>
      </p:sp>
      <p:sp>
        <p:nvSpPr>
          <p:cNvPr id="4" name="Slide Number Placeholder 3"/>
          <p:cNvSpPr>
            <a:spLocks noGrp="1"/>
          </p:cNvSpPr>
          <p:nvPr>
            <p:ph type="sldNum" sz="quarter" idx="10"/>
          </p:nvPr>
        </p:nvSpPr>
        <p:spPr/>
        <p:txBody>
          <a:bodyPr/>
          <a:lstStyle/>
          <a:p>
            <a:fld id="{58ADA644-4C30-4E63-BF15-E3F13AA2BC5D}" type="slidenum">
              <a:rPr lang="en-US" smtClean="0"/>
              <a:t>2</a:t>
            </a:fld>
            <a:endParaRPr lang="en-US" dirty="0"/>
          </a:p>
        </p:txBody>
      </p:sp>
    </p:spTree>
    <p:extLst>
      <p:ext uri="{BB962C8B-B14F-4D97-AF65-F5344CB8AC3E}">
        <p14:creationId xmlns:p14="http://schemas.microsoft.com/office/powerpoint/2010/main" val="2500696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intervention will contain effective messaging communicating against tobacco use. Delivering anti-tobacco messages to young people and other age-related groups will help in convincing the targeted population not to smoke, as there will be direct communications of preventive messages, thus influence their knowledge, attitude, and behaviors (</a:t>
            </a:r>
            <a:r>
              <a:rPr lang="en-US" sz="1200" dirty="0" smtClean="0"/>
              <a:t>Wakefield, Loken, &amp; Hornik, 2010). </a:t>
            </a:r>
            <a:r>
              <a:rPr lang="en-US" sz="1200" kern="1200" dirty="0" smtClean="0">
                <a:solidFill>
                  <a:schemeClr val="tx1"/>
                </a:solidFill>
                <a:effectLst/>
                <a:latin typeface="+mn-lt"/>
                <a:ea typeface="+mn-ea"/>
                <a:cs typeface="+mn-cs"/>
              </a:rPr>
              <a:t> . </a:t>
            </a:r>
            <a:endParaRPr lang="en-US" dirty="0"/>
          </a:p>
        </p:txBody>
      </p:sp>
      <p:sp>
        <p:nvSpPr>
          <p:cNvPr id="4" name="Slide Number Placeholder 3"/>
          <p:cNvSpPr>
            <a:spLocks noGrp="1"/>
          </p:cNvSpPr>
          <p:nvPr>
            <p:ph type="sldNum" sz="quarter" idx="10"/>
          </p:nvPr>
        </p:nvSpPr>
        <p:spPr/>
        <p:txBody>
          <a:bodyPr/>
          <a:lstStyle/>
          <a:p>
            <a:fld id="{58ADA644-4C30-4E63-BF15-E3F13AA2BC5D}" type="slidenum">
              <a:rPr lang="en-US" smtClean="0"/>
              <a:t>3</a:t>
            </a:fld>
            <a:endParaRPr lang="en-US" dirty="0"/>
          </a:p>
        </p:txBody>
      </p:sp>
    </p:spTree>
    <p:extLst>
      <p:ext uri="{BB962C8B-B14F-4D97-AF65-F5344CB8AC3E}">
        <p14:creationId xmlns:p14="http://schemas.microsoft.com/office/powerpoint/2010/main" val="130856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situational analysis will comprise of a health communication environment report and all factors related to the audience of study.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 audience profile focuses only on the audience's characteristics, demographics, needs, values, lifestyle, and behavior (Schiavo, 2013).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According to the Southeastern Pennsylvania Household Health Survey, roughly 20% of city children younger than age seven are exposed to secondhand smoke in their homes ("CDC - Community Profile - Philadelphia, PA - Communities Putting Prevention to Work," 2020). </a:t>
            </a:r>
          </a:p>
          <a:p>
            <a:endParaRPr lang="en-US" dirty="0"/>
          </a:p>
        </p:txBody>
      </p:sp>
      <p:sp>
        <p:nvSpPr>
          <p:cNvPr id="4" name="Slide Number Placeholder 3"/>
          <p:cNvSpPr>
            <a:spLocks noGrp="1"/>
          </p:cNvSpPr>
          <p:nvPr>
            <p:ph type="sldNum" sz="quarter" idx="10"/>
          </p:nvPr>
        </p:nvSpPr>
        <p:spPr/>
        <p:txBody>
          <a:bodyPr/>
          <a:lstStyle/>
          <a:p>
            <a:fld id="{58ADA644-4C30-4E63-BF15-E3F13AA2BC5D}" type="slidenum">
              <a:rPr lang="en-US" smtClean="0"/>
              <a:t>4</a:t>
            </a:fld>
            <a:endParaRPr lang="en-US" dirty="0"/>
          </a:p>
        </p:txBody>
      </p:sp>
    </p:spTree>
    <p:extLst>
      <p:ext uri="{BB962C8B-B14F-4D97-AF65-F5344CB8AC3E}">
        <p14:creationId xmlns:p14="http://schemas.microsoft.com/office/powerpoint/2010/main" val="452255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Communications strategies that are health-related can employ several efforts inclusive of paid television radio, out of home, print, and digital advertising at the state and local levels.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intervention will have an effective media planning strategy that will help to reach the 75% to 85% of the target audience.</a:t>
            </a:r>
          </a:p>
          <a:p>
            <a:r>
              <a:rPr lang="en-US" sz="1200" kern="1200" dirty="0" smtClean="0">
                <a:solidFill>
                  <a:schemeClr val="tx1"/>
                </a:solidFill>
                <a:effectLst/>
                <a:latin typeface="+mn-lt"/>
                <a:ea typeface="+mn-ea"/>
                <a:cs typeface="+mn-cs"/>
              </a:rPr>
              <a:t>In my community, there are racial disparities with the use of tobacco within the community.  the intervention will implement strategies and campaigns that recognize and are sensitive to a diverse audience.</a:t>
            </a:r>
          </a:p>
          <a:p>
            <a:endParaRPr lang="en-US" dirty="0"/>
          </a:p>
        </p:txBody>
      </p:sp>
      <p:sp>
        <p:nvSpPr>
          <p:cNvPr id="4" name="Slide Number Placeholder 3"/>
          <p:cNvSpPr>
            <a:spLocks noGrp="1"/>
          </p:cNvSpPr>
          <p:nvPr>
            <p:ph type="sldNum" sz="quarter" idx="10"/>
          </p:nvPr>
        </p:nvSpPr>
        <p:spPr/>
        <p:txBody>
          <a:bodyPr/>
          <a:lstStyle/>
          <a:p>
            <a:fld id="{58ADA644-4C30-4E63-BF15-E3F13AA2BC5D}" type="slidenum">
              <a:rPr lang="en-US" smtClean="0"/>
              <a:t>5</a:t>
            </a:fld>
            <a:endParaRPr lang="en-US" dirty="0"/>
          </a:p>
        </p:txBody>
      </p:sp>
    </p:spTree>
    <p:extLst>
      <p:ext uri="{BB962C8B-B14F-4D97-AF65-F5344CB8AC3E}">
        <p14:creationId xmlns:p14="http://schemas.microsoft.com/office/powerpoint/2010/main" val="650802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study will also help inform of any motivations and behavioral theory that might be impactful in changing the behavior of the young youths and all the tobacco smoking population. </a:t>
            </a:r>
          </a:p>
          <a:p>
            <a:r>
              <a:rPr lang="en-US" sz="1200" kern="1200" dirty="0" smtClean="0">
                <a:solidFill>
                  <a:schemeClr val="tx1"/>
                </a:solidFill>
                <a:effectLst/>
                <a:latin typeface="+mn-lt"/>
                <a:ea typeface="+mn-ea"/>
                <a:cs typeface="+mn-cs"/>
              </a:rPr>
              <a:t>This research will help determine the valid message format that will reach a bigger audience and communicate the information more straightforwardly and effectively that can be understood by ay age group.</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community evaluation, there will be three teams to carry out a sample population evaluation. The groups will gather information such as whether the leading cause of tobacco smoking in the community is linked to social or environmental factors if a high number of the smoking populations are initiated into smoking through the media platforms or peer pressure, and the attitude of the people towards tobacco.</a:t>
            </a:r>
          </a:p>
          <a:p>
            <a:endParaRPr lang="en-US" dirty="0"/>
          </a:p>
        </p:txBody>
      </p:sp>
      <p:sp>
        <p:nvSpPr>
          <p:cNvPr id="4" name="Slide Number Placeholder 3"/>
          <p:cNvSpPr>
            <a:spLocks noGrp="1"/>
          </p:cNvSpPr>
          <p:nvPr>
            <p:ph type="sldNum" sz="quarter" idx="10"/>
          </p:nvPr>
        </p:nvSpPr>
        <p:spPr/>
        <p:txBody>
          <a:bodyPr/>
          <a:lstStyle/>
          <a:p>
            <a:fld id="{58ADA644-4C30-4E63-BF15-E3F13AA2BC5D}" type="slidenum">
              <a:rPr lang="en-US" smtClean="0"/>
              <a:t>6</a:t>
            </a:fld>
            <a:endParaRPr lang="en-US" dirty="0"/>
          </a:p>
        </p:txBody>
      </p:sp>
    </p:spTree>
    <p:extLst>
      <p:ext uri="{BB962C8B-B14F-4D97-AF65-F5344CB8AC3E}">
        <p14:creationId xmlns:p14="http://schemas.microsoft.com/office/powerpoint/2010/main" val="2281889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460B1D-A68B-4C85-9856-6D5DC18D1838}" type="datetimeFigureOut">
              <a:rPr lang="en-US" smtClean="0"/>
              <a:t>4/19/2020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855AC7-7BB8-4A48-AA62-68A89B81BC63}" type="slidenum">
              <a:rPr lang="en-US" smtClean="0"/>
              <a:t>‹#›</a:t>
            </a:fld>
            <a:endParaRPr lang="en-US" dirty="0"/>
          </a:p>
        </p:txBody>
      </p:sp>
    </p:spTree>
    <p:extLst>
      <p:ext uri="{BB962C8B-B14F-4D97-AF65-F5344CB8AC3E}">
        <p14:creationId xmlns:p14="http://schemas.microsoft.com/office/powerpoint/2010/main" val="2163740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60B1D-A68B-4C85-9856-6D5DC18D1838}" type="datetimeFigureOut">
              <a:rPr lang="en-US" smtClean="0"/>
              <a:t>4/19/2020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855AC7-7BB8-4A48-AA62-68A89B81BC63}" type="slidenum">
              <a:rPr lang="en-US" smtClean="0"/>
              <a:t>‹#›</a:t>
            </a:fld>
            <a:endParaRPr lang="en-US" dirty="0"/>
          </a:p>
        </p:txBody>
      </p:sp>
    </p:spTree>
    <p:extLst>
      <p:ext uri="{BB962C8B-B14F-4D97-AF65-F5344CB8AC3E}">
        <p14:creationId xmlns:p14="http://schemas.microsoft.com/office/powerpoint/2010/main" val="419649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460B1D-A68B-4C85-9856-6D5DC18D1838}" type="datetimeFigureOut">
              <a:rPr lang="en-US" smtClean="0"/>
              <a:t>4/19/2020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855AC7-7BB8-4A48-AA62-68A89B81BC63}" type="slidenum">
              <a:rPr lang="en-US" smtClean="0"/>
              <a:t>‹#›</a:t>
            </a:fld>
            <a:endParaRPr lang="en-US" dirty="0"/>
          </a:p>
        </p:txBody>
      </p:sp>
    </p:spTree>
    <p:extLst>
      <p:ext uri="{BB962C8B-B14F-4D97-AF65-F5344CB8AC3E}">
        <p14:creationId xmlns:p14="http://schemas.microsoft.com/office/powerpoint/2010/main" val="3699235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460B1D-A68B-4C85-9856-6D5DC18D1838}" type="datetimeFigureOut">
              <a:rPr lang="en-US" smtClean="0"/>
              <a:t>4/19/2020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855AC7-7BB8-4A48-AA62-68A89B81BC63}" type="slidenum">
              <a:rPr lang="en-US" smtClean="0"/>
              <a:t>‹#›</a:t>
            </a:fld>
            <a:endParaRPr lang="en-US" dirty="0"/>
          </a:p>
        </p:txBody>
      </p:sp>
    </p:spTree>
    <p:extLst>
      <p:ext uri="{BB962C8B-B14F-4D97-AF65-F5344CB8AC3E}">
        <p14:creationId xmlns:p14="http://schemas.microsoft.com/office/powerpoint/2010/main" val="898350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460B1D-A68B-4C85-9856-6D5DC18D1838}" type="datetimeFigureOut">
              <a:rPr lang="en-US" smtClean="0"/>
              <a:t>4/19/2020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5855AC7-7BB8-4A48-AA62-68A89B81BC63}" type="slidenum">
              <a:rPr lang="en-US" smtClean="0"/>
              <a:t>‹#›</a:t>
            </a:fld>
            <a:endParaRPr lang="en-US" dirty="0"/>
          </a:p>
        </p:txBody>
      </p:sp>
    </p:spTree>
    <p:extLst>
      <p:ext uri="{BB962C8B-B14F-4D97-AF65-F5344CB8AC3E}">
        <p14:creationId xmlns:p14="http://schemas.microsoft.com/office/powerpoint/2010/main" val="3329453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460B1D-A68B-4C85-9856-6D5DC18D1838}" type="datetimeFigureOut">
              <a:rPr lang="en-US" smtClean="0"/>
              <a:t>4/19/2020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5855AC7-7BB8-4A48-AA62-68A89B81BC63}" type="slidenum">
              <a:rPr lang="en-US" smtClean="0"/>
              <a:t>‹#›</a:t>
            </a:fld>
            <a:endParaRPr lang="en-US" dirty="0"/>
          </a:p>
        </p:txBody>
      </p:sp>
    </p:spTree>
    <p:extLst>
      <p:ext uri="{BB962C8B-B14F-4D97-AF65-F5344CB8AC3E}">
        <p14:creationId xmlns:p14="http://schemas.microsoft.com/office/powerpoint/2010/main" val="1832731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460B1D-A68B-4C85-9856-6D5DC18D1838}" type="datetimeFigureOut">
              <a:rPr lang="en-US" smtClean="0"/>
              <a:t>4/19/2020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5855AC7-7BB8-4A48-AA62-68A89B81BC63}" type="slidenum">
              <a:rPr lang="en-US" smtClean="0"/>
              <a:t>‹#›</a:t>
            </a:fld>
            <a:endParaRPr lang="en-US" dirty="0"/>
          </a:p>
        </p:txBody>
      </p:sp>
    </p:spTree>
    <p:extLst>
      <p:ext uri="{BB962C8B-B14F-4D97-AF65-F5344CB8AC3E}">
        <p14:creationId xmlns:p14="http://schemas.microsoft.com/office/powerpoint/2010/main" val="1931901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60B1D-A68B-4C85-9856-6D5DC18D1838}" type="datetimeFigureOut">
              <a:rPr lang="en-US" smtClean="0"/>
              <a:t>4/19/2020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855AC7-7BB8-4A48-AA62-68A89B81BC63}" type="slidenum">
              <a:rPr lang="en-US" smtClean="0"/>
              <a:t>‹#›</a:t>
            </a:fld>
            <a:endParaRPr lang="en-US" dirty="0"/>
          </a:p>
        </p:txBody>
      </p:sp>
    </p:spTree>
    <p:extLst>
      <p:ext uri="{BB962C8B-B14F-4D97-AF65-F5344CB8AC3E}">
        <p14:creationId xmlns:p14="http://schemas.microsoft.com/office/powerpoint/2010/main" val="4237775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60B1D-A68B-4C85-9856-6D5DC18D1838}" type="datetimeFigureOut">
              <a:rPr lang="en-US" smtClean="0"/>
              <a:t>4/19/2020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855AC7-7BB8-4A48-AA62-68A89B81BC63}" type="slidenum">
              <a:rPr lang="en-US" smtClean="0"/>
              <a:t>‹#›</a:t>
            </a:fld>
            <a:endParaRPr lang="en-US" dirty="0"/>
          </a:p>
        </p:txBody>
      </p:sp>
    </p:spTree>
    <p:extLst>
      <p:ext uri="{BB962C8B-B14F-4D97-AF65-F5344CB8AC3E}">
        <p14:creationId xmlns:p14="http://schemas.microsoft.com/office/powerpoint/2010/main" val="3097545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60B1D-A68B-4C85-9856-6D5DC18D1838}" type="datetimeFigureOut">
              <a:rPr lang="en-US" smtClean="0"/>
              <a:t>4/19/2020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855AC7-7BB8-4A48-AA62-68A89B81BC63}" type="slidenum">
              <a:rPr lang="en-US" smtClean="0"/>
              <a:t>‹#›</a:t>
            </a:fld>
            <a:endParaRPr lang="en-US" dirty="0"/>
          </a:p>
        </p:txBody>
      </p:sp>
    </p:spTree>
    <p:extLst>
      <p:ext uri="{BB962C8B-B14F-4D97-AF65-F5344CB8AC3E}">
        <p14:creationId xmlns:p14="http://schemas.microsoft.com/office/powerpoint/2010/main" val="1520376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60B1D-A68B-4C85-9856-6D5DC18D1838}" type="datetimeFigureOut">
              <a:rPr lang="en-US" smtClean="0"/>
              <a:t>4/19/2020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855AC7-7BB8-4A48-AA62-68A89B81BC63}" type="slidenum">
              <a:rPr lang="en-US" smtClean="0"/>
              <a:t>‹#›</a:t>
            </a:fld>
            <a:endParaRPr lang="en-US" dirty="0"/>
          </a:p>
        </p:txBody>
      </p:sp>
    </p:spTree>
    <p:extLst>
      <p:ext uri="{BB962C8B-B14F-4D97-AF65-F5344CB8AC3E}">
        <p14:creationId xmlns:p14="http://schemas.microsoft.com/office/powerpoint/2010/main" val="1974542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460B1D-A68B-4C85-9856-6D5DC18D1838}" type="datetimeFigureOut">
              <a:rPr lang="en-US" smtClean="0"/>
              <a:t>4/19/2020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855AC7-7BB8-4A48-AA62-68A89B81BC63}" type="slidenum">
              <a:rPr lang="en-US" smtClean="0"/>
              <a:t>‹#›</a:t>
            </a:fld>
            <a:endParaRPr lang="en-US" dirty="0"/>
          </a:p>
        </p:txBody>
      </p:sp>
    </p:spTree>
    <p:extLst>
      <p:ext uri="{BB962C8B-B14F-4D97-AF65-F5344CB8AC3E}">
        <p14:creationId xmlns:p14="http://schemas.microsoft.com/office/powerpoint/2010/main" val="18318872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cdc.gov/nccdphp/dch/programs/communitiesputtingpreventiontowork/communities/profiles/both-pa_philadelphia.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912" y="2103168"/>
            <a:ext cx="8458200" cy="2592288"/>
          </a:xfrm>
        </p:spPr>
        <p:txBody>
          <a:bodyPr>
            <a:noAutofit/>
          </a:bodyPr>
          <a:lstStyle/>
          <a:p>
            <a:r>
              <a:rPr lang="en-US" sz="4800" dirty="0">
                <a:latin typeface="Constantia" panose="02030602050306030303" pitchFamily="18" charset="0"/>
              </a:rPr>
              <a:t>Mass-reach Health Communication Intervention for Tobacco Smoking </a:t>
            </a:r>
            <a:br>
              <a:rPr lang="en-US" sz="4800" dirty="0">
                <a:latin typeface="Constantia" panose="02030602050306030303" pitchFamily="18" charset="0"/>
              </a:rPr>
            </a:br>
            <a:endParaRPr lang="en-US" sz="4800" dirty="0">
              <a:effectLst>
                <a:outerShdw blurRad="38100" dist="38100" dir="2700000" algn="tl">
                  <a:srgbClr val="000000">
                    <a:alpha val="43137"/>
                  </a:srgbClr>
                </a:outerShdw>
              </a:effectLst>
              <a:latin typeface="Book Antiqua" pitchFamily="18" charset="0"/>
            </a:endParaRPr>
          </a:p>
        </p:txBody>
      </p:sp>
      <p:sp>
        <p:nvSpPr>
          <p:cNvPr id="3" name="Subtitle 2"/>
          <p:cNvSpPr>
            <a:spLocks noGrp="1"/>
          </p:cNvSpPr>
          <p:nvPr>
            <p:ph type="subTitle" idx="1"/>
          </p:nvPr>
        </p:nvSpPr>
        <p:spPr>
          <a:xfrm>
            <a:off x="1403648" y="4725144"/>
            <a:ext cx="6400800" cy="1752600"/>
          </a:xfrm>
        </p:spPr>
        <p:txBody>
          <a:bodyPr/>
          <a:lstStyle/>
          <a:p>
            <a:r>
              <a:rPr lang="en-US" dirty="0" smtClean="0"/>
              <a:t>Name</a:t>
            </a:r>
          </a:p>
          <a:p>
            <a:r>
              <a:rPr lang="en-US" dirty="0" smtClean="0"/>
              <a:t>Institution of Affiliation</a:t>
            </a:r>
            <a:endParaRPr lang="en-US" dirty="0"/>
          </a:p>
        </p:txBody>
      </p:sp>
    </p:spTree>
    <p:extLst>
      <p:ext uri="{BB962C8B-B14F-4D97-AF65-F5344CB8AC3E}">
        <p14:creationId xmlns:p14="http://schemas.microsoft.com/office/powerpoint/2010/main" val="36693989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008112"/>
          </a:xfrm>
        </p:spPr>
        <p:txBody>
          <a:bodyPr>
            <a:normAutofit fontScale="90000"/>
          </a:bodyPr>
          <a:lstStyle/>
          <a:p>
            <a:r>
              <a:rPr lang="en-US" b="1" dirty="0" smtClean="0"/>
              <a:t/>
            </a:r>
            <a:br>
              <a:rPr lang="en-US" b="1" dirty="0" smtClean="0"/>
            </a:br>
            <a:r>
              <a:rPr lang="en-US" sz="5300" b="1" dirty="0" smtClean="0">
                <a:latin typeface="Constantia" panose="02030602050306030303" pitchFamily="18" charset="0"/>
              </a:rPr>
              <a:t>Goal of the Intervention</a:t>
            </a:r>
            <a:r>
              <a:rPr lang="en-US" dirty="0">
                <a:latin typeface="Constantia" panose="02030602050306030303" pitchFamily="18" charset="0"/>
              </a:rPr>
              <a:t/>
            </a:r>
            <a:br>
              <a:rPr lang="en-US" dirty="0">
                <a:latin typeface="Constantia" panose="02030602050306030303" pitchFamily="18" charset="0"/>
              </a:rPr>
            </a:br>
            <a:endParaRPr lang="en-US" dirty="0">
              <a:latin typeface="Constantia" panose="02030602050306030303" pitchFamily="18" charset="0"/>
            </a:endParaRPr>
          </a:p>
        </p:txBody>
      </p:sp>
      <p:sp>
        <p:nvSpPr>
          <p:cNvPr id="3" name="Content Placeholder 2"/>
          <p:cNvSpPr>
            <a:spLocks noGrp="1"/>
          </p:cNvSpPr>
          <p:nvPr>
            <p:ph idx="1"/>
          </p:nvPr>
        </p:nvSpPr>
        <p:spPr>
          <a:xfrm>
            <a:off x="323528" y="1268760"/>
            <a:ext cx="8496944" cy="5400600"/>
          </a:xfrm>
        </p:spPr>
        <p:txBody>
          <a:bodyPr>
            <a:normAutofit fontScale="92500" lnSpcReduction="20000"/>
          </a:bodyPr>
          <a:lstStyle/>
          <a:p>
            <a:pPr>
              <a:lnSpc>
                <a:spcPct val="200000"/>
              </a:lnSpc>
              <a:buFont typeface="Wingdings" panose="05000000000000000000" pitchFamily="2" charset="2"/>
              <a:buChar char="Ø"/>
            </a:pPr>
            <a:r>
              <a:rPr lang="en-US" sz="2800" dirty="0">
                <a:latin typeface="Constantia" panose="02030602050306030303" pitchFamily="18" charset="0"/>
              </a:rPr>
              <a:t>The overall goal of mass-reach health communication intervention is </a:t>
            </a:r>
            <a:r>
              <a:rPr lang="en-US" sz="2800" dirty="0" smtClean="0">
                <a:latin typeface="Constantia" panose="02030602050306030303" pitchFamily="18" charset="0"/>
              </a:rPr>
              <a:t>to;</a:t>
            </a:r>
          </a:p>
          <a:p>
            <a:pPr marL="0" indent="0">
              <a:lnSpc>
                <a:spcPct val="200000"/>
              </a:lnSpc>
              <a:buNone/>
            </a:pPr>
            <a:r>
              <a:rPr lang="en-US" sz="2800" dirty="0" smtClean="0">
                <a:latin typeface="Constantia" panose="02030602050306030303" pitchFamily="18" charset="0"/>
              </a:rPr>
              <a:t>	 </a:t>
            </a:r>
            <a:r>
              <a:rPr lang="en-US" sz="2800" dirty="0">
                <a:latin typeface="Constantia" panose="02030602050306030303" pitchFamily="18" charset="0"/>
              </a:rPr>
              <a:t>T</a:t>
            </a:r>
            <a:r>
              <a:rPr lang="en-US" sz="2800" dirty="0" smtClean="0">
                <a:latin typeface="Constantia" panose="02030602050306030303" pitchFamily="18" charset="0"/>
              </a:rPr>
              <a:t>arget </a:t>
            </a:r>
            <a:r>
              <a:rPr lang="en-US" sz="2800" dirty="0">
                <a:latin typeface="Constantia" panose="02030602050306030303" pitchFamily="18" charset="0"/>
              </a:rPr>
              <a:t>large audiences through television and </a:t>
            </a:r>
            <a:r>
              <a:rPr lang="en-US" sz="2800" dirty="0" smtClean="0">
                <a:latin typeface="Constantia" panose="02030602050306030303" pitchFamily="18" charset="0"/>
              </a:rPr>
              <a:t>		radio </a:t>
            </a:r>
            <a:r>
              <a:rPr lang="en-US" sz="2800" dirty="0">
                <a:latin typeface="Constantia" panose="02030602050306030303" pitchFamily="18" charset="0"/>
              </a:rPr>
              <a:t>broadcast, print media, out-of-home </a:t>
            </a:r>
            <a:r>
              <a:rPr lang="en-US" sz="2800" dirty="0" smtClean="0">
                <a:latin typeface="Constantia" panose="02030602050306030303" pitchFamily="18" charset="0"/>
              </a:rPr>
              <a:t>	placements</a:t>
            </a:r>
            <a:r>
              <a:rPr lang="en-US" sz="2800" dirty="0">
                <a:latin typeface="Constantia" panose="02030602050306030303" pitchFamily="18" charset="0"/>
              </a:rPr>
              <a:t>, and digital media to change </a:t>
            </a:r>
            <a:r>
              <a:rPr lang="en-US" sz="2800" dirty="0" smtClean="0">
                <a:latin typeface="Constantia" panose="02030602050306030303" pitchFamily="18" charset="0"/>
              </a:rPr>
              <a:t>	knowledge</a:t>
            </a:r>
            <a:r>
              <a:rPr lang="en-US" sz="2800" dirty="0">
                <a:latin typeface="Constantia" panose="02030602050306030303" pitchFamily="18" charset="0"/>
              </a:rPr>
              <a:t>, beliefs, attitudes, and behaviors </a:t>
            </a:r>
            <a:r>
              <a:rPr lang="en-US" sz="2800" dirty="0" smtClean="0">
                <a:latin typeface="Constantia" panose="02030602050306030303" pitchFamily="18" charset="0"/>
              </a:rPr>
              <a:t>	affecting </a:t>
            </a:r>
            <a:r>
              <a:rPr lang="en-US" sz="2800" dirty="0">
                <a:latin typeface="Constantia" panose="02030602050306030303" pitchFamily="18" charset="0"/>
              </a:rPr>
              <a:t>tobacco use</a:t>
            </a:r>
            <a:r>
              <a:rPr lang="en-US" sz="2800" dirty="0" smtClean="0">
                <a:latin typeface="Constantia" panose="02030602050306030303" pitchFamily="18" charset="0"/>
              </a:rPr>
              <a:t>. </a:t>
            </a:r>
            <a:endParaRPr lang="en-US" sz="2800" dirty="0">
              <a:latin typeface="Constantia" panose="02030602050306030303" pitchFamily="18" charset="0"/>
            </a:endParaRPr>
          </a:p>
        </p:txBody>
      </p:sp>
    </p:spTree>
    <p:extLst>
      <p:ext uri="{BB962C8B-B14F-4D97-AF65-F5344CB8AC3E}">
        <p14:creationId xmlns:p14="http://schemas.microsoft.com/office/powerpoint/2010/main" val="8755333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204" y="447663"/>
            <a:ext cx="8229600" cy="778098"/>
          </a:xfrm>
        </p:spPr>
        <p:txBody>
          <a:bodyPr>
            <a:normAutofit fontScale="90000"/>
          </a:bodyPr>
          <a:lstStyle/>
          <a:p>
            <a:r>
              <a:rPr lang="en-US" sz="5300" b="1" dirty="0">
                <a:latin typeface="Constantia" panose="02030602050306030303" pitchFamily="18" charset="0"/>
              </a:rPr>
              <a:t>Objectives</a:t>
            </a:r>
            <a:r>
              <a:rPr lang="en-US" dirty="0"/>
              <a:t/>
            </a:r>
            <a:br>
              <a:rPr lang="en-US" dirty="0"/>
            </a:br>
            <a:endParaRPr lang="en-US" dirty="0"/>
          </a:p>
        </p:txBody>
      </p:sp>
      <p:sp>
        <p:nvSpPr>
          <p:cNvPr id="3" name="Content Placeholder 2"/>
          <p:cNvSpPr>
            <a:spLocks noGrp="1"/>
          </p:cNvSpPr>
          <p:nvPr>
            <p:ph idx="1"/>
          </p:nvPr>
        </p:nvSpPr>
        <p:spPr>
          <a:xfrm>
            <a:off x="251520" y="836712"/>
            <a:ext cx="8712968" cy="5688632"/>
          </a:xfrm>
        </p:spPr>
        <p:txBody>
          <a:bodyPr>
            <a:normAutofit/>
          </a:bodyPr>
          <a:lstStyle/>
          <a:p>
            <a:pPr lvl="0">
              <a:lnSpc>
                <a:spcPct val="200000"/>
              </a:lnSpc>
              <a:buFont typeface="Wingdings" panose="05000000000000000000" pitchFamily="2" charset="2"/>
              <a:buChar char="Ø"/>
            </a:pPr>
            <a:r>
              <a:rPr lang="en-US" sz="2800" dirty="0">
                <a:latin typeface="Constantia" panose="02030602050306030303" pitchFamily="18" charset="0"/>
              </a:rPr>
              <a:t>Reduce the initiation use of </a:t>
            </a:r>
            <a:r>
              <a:rPr lang="en-US" sz="2800" dirty="0" smtClean="0">
                <a:latin typeface="Constantia" panose="02030602050306030303" pitchFamily="18" charset="0"/>
              </a:rPr>
              <a:t>tobacco.</a:t>
            </a:r>
            <a:endParaRPr lang="en-US" sz="2800" dirty="0">
              <a:latin typeface="Constantia" panose="02030602050306030303" pitchFamily="18" charset="0"/>
            </a:endParaRPr>
          </a:p>
          <a:p>
            <a:pPr lvl="0">
              <a:lnSpc>
                <a:spcPct val="200000"/>
              </a:lnSpc>
              <a:buFont typeface="Wingdings" panose="05000000000000000000" pitchFamily="2" charset="2"/>
              <a:buChar char="Ø"/>
            </a:pPr>
            <a:r>
              <a:rPr lang="en-US" sz="2800" dirty="0">
                <a:latin typeface="Constantia" panose="02030602050306030303" pitchFamily="18" charset="0"/>
              </a:rPr>
              <a:t>Use of tobacco among </a:t>
            </a:r>
            <a:r>
              <a:rPr lang="en-US" sz="2800" dirty="0" smtClean="0">
                <a:latin typeface="Constantia" panose="02030602050306030303" pitchFamily="18" charset="0"/>
              </a:rPr>
              <a:t>youths.</a:t>
            </a:r>
            <a:endParaRPr lang="en-US" sz="2800" dirty="0">
              <a:latin typeface="Constantia" panose="02030602050306030303" pitchFamily="18" charset="0"/>
            </a:endParaRPr>
          </a:p>
          <a:p>
            <a:pPr lvl="0">
              <a:lnSpc>
                <a:spcPct val="200000"/>
              </a:lnSpc>
              <a:buFont typeface="Wingdings" panose="05000000000000000000" pitchFamily="2" charset="2"/>
              <a:buChar char="Ø"/>
            </a:pPr>
            <a:r>
              <a:rPr lang="en-US" sz="2800" dirty="0">
                <a:latin typeface="Constantia" panose="02030602050306030303" pitchFamily="18" charset="0"/>
              </a:rPr>
              <a:t>Increase </a:t>
            </a:r>
            <a:r>
              <a:rPr lang="en-US" sz="2800" dirty="0" smtClean="0">
                <a:latin typeface="Constantia" panose="02030602050306030303" pitchFamily="18" charset="0"/>
              </a:rPr>
              <a:t>quite-efforts </a:t>
            </a:r>
            <a:r>
              <a:rPr lang="en-US" sz="2800" dirty="0">
                <a:latin typeface="Constantia" panose="02030602050306030303" pitchFamily="18" charset="0"/>
              </a:rPr>
              <a:t>by tobacco users of all </a:t>
            </a:r>
            <a:r>
              <a:rPr lang="en-US" sz="2800" dirty="0" smtClean="0">
                <a:latin typeface="Constantia" panose="02030602050306030303" pitchFamily="18" charset="0"/>
              </a:rPr>
              <a:t>ages.</a:t>
            </a:r>
            <a:endParaRPr lang="en-US" sz="2800" dirty="0">
              <a:latin typeface="Constantia" panose="02030602050306030303" pitchFamily="18" charset="0"/>
            </a:endParaRPr>
          </a:p>
          <a:p>
            <a:pPr lvl="0">
              <a:lnSpc>
                <a:spcPct val="200000"/>
              </a:lnSpc>
              <a:buFont typeface="Wingdings" panose="05000000000000000000" pitchFamily="2" charset="2"/>
              <a:buChar char="Ø"/>
            </a:pPr>
            <a:r>
              <a:rPr lang="en-US" sz="2800" dirty="0">
                <a:latin typeface="Constantia" panose="02030602050306030303" pitchFamily="18" charset="0"/>
              </a:rPr>
              <a:t>Inform individual and public attitudes on tobacco use and secondhand smoke.</a:t>
            </a:r>
          </a:p>
        </p:txBody>
      </p:sp>
    </p:spTree>
    <p:extLst>
      <p:ext uri="{BB962C8B-B14F-4D97-AF65-F5344CB8AC3E}">
        <p14:creationId xmlns:p14="http://schemas.microsoft.com/office/powerpoint/2010/main" val="29927452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764" y="0"/>
            <a:ext cx="8686800" cy="1143000"/>
          </a:xfrm>
        </p:spPr>
        <p:txBody>
          <a:bodyPr>
            <a:normAutofit fontScale="90000"/>
          </a:bodyPr>
          <a:lstStyle/>
          <a:p>
            <a:r>
              <a:rPr lang="en-US" sz="6000" b="1" dirty="0" smtClean="0">
                <a:latin typeface="Book Antiqua" pitchFamily="18" charset="0"/>
              </a:rPr>
              <a:t/>
            </a:r>
            <a:br>
              <a:rPr lang="en-US" sz="6000" b="1" dirty="0" smtClean="0">
                <a:latin typeface="Book Antiqua" pitchFamily="18" charset="0"/>
              </a:rPr>
            </a:br>
            <a:r>
              <a:rPr lang="en-US" sz="5300" b="1" dirty="0" smtClean="0">
                <a:latin typeface="Constantia" panose="02030602050306030303" pitchFamily="18" charset="0"/>
              </a:rPr>
              <a:t>Situational </a:t>
            </a:r>
            <a:r>
              <a:rPr lang="en-US" sz="5300" b="1" dirty="0">
                <a:latin typeface="Constantia" panose="02030602050306030303" pitchFamily="18" charset="0"/>
              </a:rPr>
              <a:t>and Audience Analysis</a:t>
            </a:r>
            <a:r>
              <a:rPr lang="en-US" dirty="0">
                <a:latin typeface="Constantia" panose="02030602050306030303" pitchFamily="18" charset="0"/>
              </a:rPr>
              <a:t/>
            </a:r>
            <a:br>
              <a:rPr lang="en-US" dirty="0">
                <a:latin typeface="Constantia" panose="02030602050306030303" pitchFamily="18" charset="0"/>
              </a:rPr>
            </a:br>
            <a:endParaRPr lang="en-US" dirty="0">
              <a:latin typeface="Constantia" panose="02030602050306030303" pitchFamily="18" charset="0"/>
            </a:endParaRPr>
          </a:p>
        </p:txBody>
      </p:sp>
      <p:sp>
        <p:nvSpPr>
          <p:cNvPr id="3" name="Content Placeholder 2"/>
          <p:cNvSpPr>
            <a:spLocks noGrp="1"/>
          </p:cNvSpPr>
          <p:nvPr>
            <p:ph idx="1"/>
          </p:nvPr>
        </p:nvSpPr>
        <p:spPr>
          <a:xfrm>
            <a:off x="352048" y="1165888"/>
            <a:ext cx="8525036" cy="5445224"/>
          </a:xfrm>
        </p:spPr>
        <p:txBody>
          <a:bodyPr>
            <a:normAutofit/>
          </a:bodyPr>
          <a:lstStyle/>
          <a:p>
            <a:pPr>
              <a:lnSpc>
                <a:spcPct val="200000"/>
              </a:lnSpc>
              <a:buFont typeface="Wingdings" panose="05000000000000000000" pitchFamily="2" charset="2"/>
              <a:buChar char="Ø"/>
            </a:pPr>
            <a:r>
              <a:rPr lang="en-US" sz="2800" dirty="0" smtClean="0">
                <a:latin typeface="Book Antiqua" pitchFamily="18" charset="0"/>
              </a:rPr>
              <a:t> Highest rate of adult smocking at 25.2 %</a:t>
            </a:r>
            <a:r>
              <a:rPr lang="en-US" sz="2800" dirty="0">
                <a:latin typeface="Book Antiqua" pitchFamily="18" charset="0"/>
              </a:rPr>
              <a:t> </a:t>
            </a:r>
            <a:r>
              <a:rPr lang="en-US" sz="2800" dirty="0" smtClean="0">
                <a:latin typeface="Book Antiqua" pitchFamily="18" charset="0"/>
              </a:rPr>
              <a:t>in Philadelphia, United States</a:t>
            </a:r>
          </a:p>
          <a:p>
            <a:pPr>
              <a:lnSpc>
                <a:spcPct val="200000"/>
              </a:lnSpc>
              <a:buFont typeface="Wingdings" panose="05000000000000000000" pitchFamily="2" charset="2"/>
              <a:buChar char="Ø"/>
            </a:pPr>
            <a:r>
              <a:rPr lang="en-US" sz="2800" dirty="0" smtClean="0">
                <a:latin typeface="Book Antiqua" pitchFamily="18" charset="0"/>
              </a:rPr>
              <a:t>7.3</a:t>
            </a:r>
            <a:r>
              <a:rPr lang="en-US" sz="2800" dirty="0">
                <a:latin typeface="Book Antiqua" pitchFamily="18" charset="0"/>
              </a:rPr>
              <a:t>% of school-going students in Philadelphia are smoking tobacco</a:t>
            </a:r>
            <a:r>
              <a:rPr lang="en-US" sz="2800" dirty="0" smtClean="0">
                <a:latin typeface="Book Antiqua" pitchFamily="18" charset="0"/>
              </a:rPr>
              <a:t>.</a:t>
            </a:r>
          </a:p>
          <a:p>
            <a:pPr>
              <a:lnSpc>
                <a:spcPct val="200000"/>
              </a:lnSpc>
              <a:buFont typeface="Wingdings" panose="05000000000000000000" pitchFamily="2" charset="2"/>
              <a:buChar char="Ø"/>
            </a:pPr>
            <a:r>
              <a:rPr lang="en-US" sz="2800" dirty="0" smtClean="0">
                <a:latin typeface="Book Antiqua" pitchFamily="18" charset="0"/>
              </a:rPr>
              <a:t>20</a:t>
            </a:r>
            <a:r>
              <a:rPr lang="en-US" sz="2800" dirty="0">
                <a:latin typeface="Book Antiqua" pitchFamily="18" charset="0"/>
              </a:rPr>
              <a:t>% of city children younger than age seven are exposed to secondhand smoke in their </a:t>
            </a:r>
            <a:r>
              <a:rPr lang="en-US" sz="2800" dirty="0" smtClean="0">
                <a:latin typeface="Book Antiqua" pitchFamily="18" charset="0"/>
              </a:rPr>
              <a:t>homes</a:t>
            </a:r>
            <a:r>
              <a:rPr lang="en-US" sz="2800" dirty="0" smtClean="0"/>
              <a:t>.</a:t>
            </a:r>
            <a:endParaRPr lang="en-US" sz="2800" dirty="0"/>
          </a:p>
          <a:p>
            <a:pPr>
              <a:lnSpc>
                <a:spcPct val="200000"/>
              </a:lnSpc>
              <a:buFont typeface="Wingdings" panose="05000000000000000000" pitchFamily="2" charset="2"/>
              <a:buChar char="Ø"/>
            </a:pPr>
            <a:endParaRPr lang="en-US" dirty="0"/>
          </a:p>
        </p:txBody>
      </p:sp>
    </p:spTree>
    <p:extLst>
      <p:ext uri="{BB962C8B-B14F-4D97-AF65-F5344CB8AC3E}">
        <p14:creationId xmlns:p14="http://schemas.microsoft.com/office/powerpoint/2010/main" val="39361305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072" y="22904"/>
            <a:ext cx="8229600" cy="741800"/>
          </a:xfrm>
        </p:spPr>
        <p:txBody>
          <a:bodyPr>
            <a:noAutofit/>
          </a:bodyPr>
          <a:lstStyle/>
          <a:p>
            <a:r>
              <a:rPr lang="en-US" sz="5400" b="1" dirty="0" smtClean="0">
                <a:latin typeface="Book Antiqua" pitchFamily="18" charset="0"/>
              </a:rPr>
              <a:t/>
            </a:r>
            <a:br>
              <a:rPr lang="en-US" sz="5400" b="1" dirty="0" smtClean="0">
                <a:latin typeface="Book Antiqua" pitchFamily="18" charset="0"/>
              </a:rPr>
            </a:br>
            <a:r>
              <a:rPr lang="en-US" sz="4800" b="1" dirty="0" smtClean="0">
                <a:latin typeface="Constantia" panose="02030602050306030303" pitchFamily="18" charset="0"/>
              </a:rPr>
              <a:t>Communication </a:t>
            </a:r>
            <a:r>
              <a:rPr lang="en-US" sz="4800" b="1" dirty="0">
                <a:latin typeface="Constantia" panose="02030602050306030303" pitchFamily="18" charset="0"/>
              </a:rPr>
              <a:t>Strategies</a:t>
            </a:r>
            <a:r>
              <a:rPr lang="en-US" sz="5400" dirty="0">
                <a:latin typeface="Book Antiqua" pitchFamily="18" charset="0"/>
              </a:rPr>
              <a:t/>
            </a:r>
            <a:br>
              <a:rPr lang="en-US" sz="5400" dirty="0">
                <a:latin typeface="Book Antiqua" pitchFamily="18" charset="0"/>
              </a:rPr>
            </a:br>
            <a:endParaRPr lang="en-US" sz="5400" dirty="0">
              <a:latin typeface="Book Antiqua" pitchFamily="18" charset="0"/>
            </a:endParaRPr>
          </a:p>
        </p:txBody>
      </p:sp>
      <p:sp>
        <p:nvSpPr>
          <p:cNvPr id="3" name="Content Placeholder 2"/>
          <p:cNvSpPr>
            <a:spLocks noGrp="1"/>
          </p:cNvSpPr>
          <p:nvPr>
            <p:ph idx="1"/>
          </p:nvPr>
        </p:nvSpPr>
        <p:spPr>
          <a:xfrm>
            <a:off x="251520" y="764704"/>
            <a:ext cx="8435280" cy="6093296"/>
          </a:xfrm>
        </p:spPr>
        <p:txBody>
          <a:bodyPr>
            <a:noAutofit/>
          </a:bodyPr>
          <a:lstStyle/>
          <a:p>
            <a:pPr>
              <a:lnSpc>
                <a:spcPct val="200000"/>
              </a:lnSpc>
              <a:buFont typeface="Wingdings" panose="05000000000000000000" pitchFamily="2" charset="2"/>
              <a:buChar char="Ø"/>
            </a:pPr>
            <a:r>
              <a:rPr lang="en-US" sz="2400" dirty="0" smtClean="0">
                <a:latin typeface="Constantia" panose="02030602050306030303" pitchFamily="18" charset="0"/>
              </a:rPr>
              <a:t>High-impact </a:t>
            </a:r>
            <a:r>
              <a:rPr lang="en-US" sz="2400" dirty="0">
                <a:latin typeface="Constantia" panose="02030602050306030303" pitchFamily="18" charset="0"/>
              </a:rPr>
              <a:t>messages </a:t>
            </a:r>
            <a:r>
              <a:rPr lang="en-US" sz="2400" dirty="0" smtClean="0">
                <a:latin typeface="Constantia" panose="02030602050306030303" pitchFamily="18" charset="0"/>
              </a:rPr>
              <a:t>via and </a:t>
            </a:r>
            <a:r>
              <a:rPr lang="en-US" sz="2400" dirty="0">
                <a:latin typeface="Constantia" panose="02030602050306030303" pitchFamily="18" charset="0"/>
              </a:rPr>
              <a:t>adequately funded </a:t>
            </a:r>
            <a:r>
              <a:rPr lang="en-US" sz="2400" dirty="0" smtClean="0">
                <a:latin typeface="Constantia" panose="02030602050306030303" pitchFamily="18" charset="0"/>
              </a:rPr>
              <a:t>campaigns. </a:t>
            </a:r>
          </a:p>
          <a:p>
            <a:pPr>
              <a:lnSpc>
                <a:spcPct val="200000"/>
              </a:lnSpc>
              <a:buFont typeface="Wingdings" panose="05000000000000000000" pitchFamily="2" charset="2"/>
              <a:buChar char="Ø"/>
            </a:pPr>
            <a:r>
              <a:rPr lang="en-US" sz="2400" dirty="0">
                <a:latin typeface="Constantia" panose="02030602050306030303" pitchFamily="18" charset="0"/>
              </a:rPr>
              <a:t> </a:t>
            </a:r>
            <a:r>
              <a:rPr lang="en-US" sz="2400" dirty="0" smtClean="0">
                <a:latin typeface="Constantia" panose="02030602050306030303" pitchFamily="18" charset="0"/>
              </a:rPr>
              <a:t>Reach </a:t>
            </a:r>
            <a:r>
              <a:rPr lang="en-US" sz="2400" dirty="0">
                <a:latin typeface="Constantia" panose="02030602050306030303" pitchFamily="18" charset="0"/>
              </a:rPr>
              <a:t>75% to 85% of the target audience through advertisement</a:t>
            </a:r>
            <a:r>
              <a:rPr lang="en-US" sz="2400" dirty="0" smtClean="0">
                <a:latin typeface="Constantia" panose="02030602050306030303" pitchFamily="18" charset="0"/>
              </a:rPr>
              <a:t>.</a:t>
            </a:r>
          </a:p>
          <a:p>
            <a:pPr>
              <a:lnSpc>
                <a:spcPct val="200000"/>
              </a:lnSpc>
              <a:buFont typeface="Wingdings" panose="05000000000000000000" pitchFamily="2" charset="2"/>
              <a:buChar char="Ø"/>
            </a:pPr>
            <a:r>
              <a:rPr lang="en-US" sz="2400" dirty="0">
                <a:latin typeface="Constantia" panose="02030602050306030303" pitchFamily="18" charset="0"/>
              </a:rPr>
              <a:t>Achieve equity to reduce disparities related to the use of tobacco</a:t>
            </a:r>
            <a:r>
              <a:rPr lang="en-US" sz="2400" dirty="0" smtClean="0">
                <a:latin typeface="Constantia" panose="02030602050306030303" pitchFamily="18" charset="0"/>
              </a:rPr>
              <a:t>.</a:t>
            </a:r>
          </a:p>
          <a:p>
            <a:pPr>
              <a:lnSpc>
                <a:spcPct val="200000"/>
              </a:lnSpc>
              <a:buFont typeface="Wingdings" panose="05000000000000000000" pitchFamily="2" charset="2"/>
              <a:buChar char="Ø"/>
            </a:pPr>
            <a:r>
              <a:rPr lang="en-US" sz="2400" dirty="0" smtClean="0">
                <a:latin typeface="Constantia" panose="02030602050306030303" pitchFamily="18" charset="0"/>
              </a:rPr>
              <a:t>Three </a:t>
            </a:r>
            <a:r>
              <a:rPr lang="en-US" sz="2400" dirty="0">
                <a:latin typeface="Constantia" panose="02030602050306030303" pitchFamily="18" charset="0"/>
              </a:rPr>
              <a:t>message formats, which are testimonials, graphic depiction, and the use of celebrities.</a:t>
            </a:r>
          </a:p>
        </p:txBody>
      </p:sp>
    </p:spTree>
    <p:extLst>
      <p:ext uri="{BB962C8B-B14F-4D97-AF65-F5344CB8AC3E}">
        <p14:creationId xmlns:p14="http://schemas.microsoft.com/office/powerpoint/2010/main" val="37124407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97864"/>
            <a:ext cx="8229600" cy="562074"/>
          </a:xfrm>
        </p:spPr>
        <p:txBody>
          <a:bodyPr>
            <a:normAutofit fontScale="90000"/>
          </a:bodyPr>
          <a:lstStyle/>
          <a:p>
            <a:r>
              <a:rPr lang="en-US" sz="5300" b="1" dirty="0">
                <a:latin typeface="Constantia" panose="02030602050306030303" pitchFamily="18" charset="0"/>
              </a:rPr>
              <a:t>Action Plan</a:t>
            </a:r>
            <a:r>
              <a:rPr lang="en-US" dirty="0">
                <a:latin typeface="Constantia" panose="02030602050306030303" pitchFamily="18" charset="0"/>
              </a:rPr>
              <a:t/>
            </a:r>
            <a:br>
              <a:rPr lang="en-US" dirty="0">
                <a:latin typeface="Constantia" panose="02030602050306030303" pitchFamily="18" charset="0"/>
              </a:rPr>
            </a:br>
            <a:endParaRPr lang="en-US" dirty="0">
              <a:latin typeface="Constantia" panose="02030602050306030303" pitchFamily="18" charset="0"/>
            </a:endParaRPr>
          </a:p>
        </p:txBody>
      </p:sp>
      <p:sp>
        <p:nvSpPr>
          <p:cNvPr id="3" name="Content Placeholder 2"/>
          <p:cNvSpPr>
            <a:spLocks noGrp="1"/>
          </p:cNvSpPr>
          <p:nvPr>
            <p:ph idx="1"/>
          </p:nvPr>
        </p:nvSpPr>
        <p:spPr>
          <a:xfrm>
            <a:off x="251520" y="620688"/>
            <a:ext cx="8640960" cy="6048672"/>
          </a:xfrm>
        </p:spPr>
        <p:txBody>
          <a:bodyPr>
            <a:normAutofit fontScale="92500" lnSpcReduction="10000"/>
          </a:bodyPr>
          <a:lstStyle/>
          <a:p>
            <a:pPr>
              <a:lnSpc>
                <a:spcPct val="210000"/>
              </a:lnSpc>
              <a:buFont typeface="Wingdings" panose="05000000000000000000" pitchFamily="2" charset="2"/>
              <a:buChar char="Ø"/>
            </a:pPr>
            <a:r>
              <a:rPr lang="en-US" sz="2800" dirty="0">
                <a:latin typeface="Constantia" panose="02030602050306030303" pitchFamily="18" charset="0"/>
              </a:rPr>
              <a:t>The first action plan will be to conduct and insight research</a:t>
            </a:r>
            <a:r>
              <a:rPr lang="en-US" sz="2800" dirty="0" smtClean="0">
                <a:latin typeface="Constantia" panose="02030602050306030303" pitchFamily="18" charset="0"/>
              </a:rPr>
              <a:t>.</a:t>
            </a:r>
          </a:p>
          <a:p>
            <a:pPr>
              <a:lnSpc>
                <a:spcPct val="210000"/>
              </a:lnSpc>
              <a:buFont typeface="Wingdings" panose="05000000000000000000" pitchFamily="2" charset="2"/>
              <a:buChar char="Ø"/>
            </a:pPr>
            <a:r>
              <a:rPr lang="en-US" sz="2800" dirty="0">
                <a:latin typeface="Constantia" panose="02030602050306030303" pitchFamily="18" charset="0"/>
              </a:rPr>
              <a:t>The second action plan is to conduct formative research that will help in identifying promising messages and concepts</a:t>
            </a:r>
            <a:r>
              <a:rPr lang="en-US" sz="2800" dirty="0" smtClean="0">
                <a:latin typeface="Constantia" panose="02030602050306030303" pitchFamily="18" charset="0"/>
              </a:rPr>
              <a:t>.</a:t>
            </a:r>
          </a:p>
          <a:p>
            <a:pPr>
              <a:lnSpc>
                <a:spcPct val="210000"/>
              </a:lnSpc>
              <a:buFont typeface="Wingdings" panose="05000000000000000000" pitchFamily="2" charset="2"/>
              <a:buChar char="Ø"/>
            </a:pPr>
            <a:r>
              <a:rPr lang="en-US" sz="2800" dirty="0">
                <a:latin typeface="Constantia" panose="02030602050306030303" pitchFamily="18" charset="0"/>
              </a:rPr>
              <a:t>The third action plan is to carry out a community evaluation.</a:t>
            </a:r>
          </a:p>
        </p:txBody>
      </p:sp>
    </p:spTree>
    <p:extLst>
      <p:ext uri="{BB962C8B-B14F-4D97-AF65-F5344CB8AC3E}">
        <p14:creationId xmlns:p14="http://schemas.microsoft.com/office/powerpoint/2010/main" val="15655006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904"/>
            <a:ext cx="8229600" cy="706090"/>
          </a:xfrm>
        </p:spPr>
        <p:txBody>
          <a:bodyPr>
            <a:normAutofit fontScale="90000"/>
          </a:bodyPr>
          <a:lstStyle/>
          <a:p>
            <a:r>
              <a:rPr lang="en-US" dirty="0" smtClean="0"/>
              <a:t>References</a:t>
            </a:r>
            <a:endParaRPr lang="en-US" dirty="0"/>
          </a:p>
        </p:txBody>
      </p:sp>
      <p:sp>
        <p:nvSpPr>
          <p:cNvPr id="3" name="Content Placeholder 2"/>
          <p:cNvSpPr>
            <a:spLocks noGrp="1"/>
          </p:cNvSpPr>
          <p:nvPr>
            <p:ph idx="1"/>
          </p:nvPr>
        </p:nvSpPr>
        <p:spPr>
          <a:xfrm>
            <a:off x="179512" y="728994"/>
            <a:ext cx="8784976" cy="5940366"/>
          </a:xfrm>
        </p:spPr>
        <p:txBody>
          <a:bodyPr>
            <a:normAutofit fontScale="62500" lnSpcReduction="20000"/>
          </a:bodyPr>
          <a:lstStyle/>
          <a:p>
            <a:pPr>
              <a:lnSpc>
                <a:spcPct val="200000"/>
              </a:lnSpc>
              <a:buFont typeface="Wingdings" panose="05000000000000000000" pitchFamily="2" charset="2"/>
              <a:buChar char="Ø"/>
            </a:pPr>
            <a:r>
              <a:rPr lang="en-US" sz="2800" dirty="0"/>
              <a:t>Community Preventive Services Task Force. (2017). Reducing tobacco use and secondhand smoke exposure: mass-reach health communication interventions. Task Force Finding and Rationale Statement. Atlanta (GA): Centers for Disease Control and Prevention, Community Preventive Services Task Force; 2013. </a:t>
            </a:r>
            <a:endParaRPr lang="en-US" sz="2800" dirty="0" smtClean="0"/>
          </a:p>
          <a:p>
            <a:pPr>
              <a:lnSpc>
                <a:spcPct val="200000"/>
              </a:lnSpc>
              <a:buFont typeface="Wingdings" panose="05000000000000000000" pitchFamily="2" charset="2"/>
              <a:buChar char="Ø"/>
            </a:pPr>
            <a:r>
              <a:rPr lang="en-US" sz="2000" i="1" dirty="0"/>
              <a:t>CDC - Community Profile - Philadelphia, PA - Communities Putting Prevention to Work</a:t>
            </a:r>
            <a:r>
              <a:rPr lang="en-US" sz="2000" dirty="0"/>
              <a:t>. Cdc.gov. (2020). Retrieved 18 April 2020, from </a:t>
            </a:r>
            <a:r>
              <a:rPr lang="en-US" sz="2000" u="sng" dirty="0">
                <a:hlinkClick r:id="rId2"/>
              </a:rPr>
              <a:t>https://www.cdc.gov/nccdphp/dch/programs/communitiesputtingpreventiontowork/communities/profiles/both-pa_philadelphia.htm</a:t>
            </a:r>
            <a:r>
              <a:rPr lang="en-US" sz="2000" dirty="0"/>
              <a:t>. </a:t>
            </a:r>
            <a:endParaRPr lang="en-US" sz="2800" dirty="0"/>
          </a:p>
          <a:p>
            <a:pPr>
              <a:lnSpc>
                <a:spcPct val="200000"/>
              </a:lnSpc>
              <a:buFont typeface="Wingdings" panose="05000000000000000000" pitchFamily="2" charset="2"/>
              <a:buChar char="Ø"/>
            </a:pPr>
            <a:r>
              <a:rPr lang="en-US" sz="2800" dirty="0" smtClean="0"/>
              <a:t>Schiavo</a:t>
            </a:r>
            <a:r>
              <a:rPr lang="en-US" sz="2800" dirty="0"/>
              <a:t>, R. (2013). </a:t>
            </a:r>
            <a:r>
              <a:rPr lang="en-US" sz="2800" i="1" dirty="0"/>
              <a:t>Health communication: From theory to practice</a:t>
            </a:r>
            <a:r>
              <a:rPr lang="en-US" sz="2800" dirty="0"/>
              <a:t> (Vol. 217). John Wiley &amp; Sons. </a:t>
            </a:r>
          </a:p>
          <a:p>
            <a:pPr>
              <a:lnSpc>
                <a:spcPct val="200000"/>
              </a:lnSpc>
              <a:buFont typeface="Wingdings" panose="05000000000000000000" pitchFamily="2" charset="2"/>
              <a:buChar char="Ø"/>
            </a:pPr>
            <a:r>
              <a:rPr lang="en-US" sz="2800" dirty="0"/>
              <a:t>Wakefield, M. A., Loken, B., &amp; Hornik, R. C. (2010). Use of mass media campaigns to change health behavior. </a:t>
            </a:r>
            <a:r>
              <a:rPr lang="en-US" sz="2800" i="1" dirty="0"/>
              <a:t>The Lancet</a:t>
            </a:r>
            <a:r>
              <a:rPr lang="en-US" sz="2800" dirty="0"/>
              <a:t>, </a:t>
            </a:r>
            <a:r>
              <a:rPr lang="en-US" sz="2800" i="1" dirty="0"/>
              <a:t>376</a:t>
            </a:r>
            <a:r>
              <a:rPr lang="en-US" sz="2800" dirty="0"/>
              <a:t>(9748), 1261-1271.</a:t>
            </a:r>
          </a:p>
          <a:p>
            <a:pPr>
              <a:lnSpc>
                <a:spcPct val="200000"/>
              </a:lnSpc>
              <a:buFont typeface="Wingdings" panose="05000000000000000000" pitchFamily="2" charset="2"/>
              <a:buChar char="Ø"/>
            </a:pPr>
            <a:endParaRPr lang="en-US" sz="2800" dirty="0">
              <a:latin typeface="Constantia" panose="02030602050306030303" pitchFamily="18" charset="0"/>
            </a:endParaRPr>
          </a:p>
        </p:txBody>
      </p:sp>
    </p:spTree>
    <p:extLst>
      <p:ext uri="{BB962C8B-B14F-4D97-AF65-F5344CB8AC3E}">
        <p14:creationId xmlns:p14="http://schemas.microsoft.com/office/powerpoint/2010/main" val="21274009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67</TotalTime>
  <Words>713</Words>
  <Application>Microsoft Office PowerPoint</Application>
  <PresentationFormat>On-screen Show (4:3)</PresentationFormat>
  <Paragraphs>45</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Mass-reach Health Communication Intervention for Tobacco Smoking  </vt:lpstr>
      <vt:lpstr> Goal of the Intervention </vt:lpstr>
      <vt:lpstr>Objectives </vt:lpstr>
      <vt:lpstr> Situational and Audience Analysis </vt:lpstr>
      <vt:lpstr> Communication Strategies </vt:lpstr>
      <vt:lpstr>Action Plan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Communication Intervention</dc:title>
  <cp:lastModifiedBy>Simon</cp:lastModifiedBy>
  <cp:revision>25</cp:revision>
  <dcterms:created xsi:type="dcterms:W3CDTF">2020-04-18T20:13:04Z</dcterms:created>
  <dcterms:modified xsi:type="dcterms:W3CDTF">2020-04-19T18:37:11Z</dcterms:modified>
</cp:coreProperties>
</file>